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60" r:id="rId3"/>
    <p:sldId id="262" r:id="rId4"/>
    <p:sldId id="273" r:id="rId5"/>
    <p:sldId id="270" r:id="rId6"/>
    <p:sldId id="263" r:id="rId7"/>
    <p:sldId id="269" r:id="rId8"/>
    <p:sldId id="264" r:id="rId9"/>
    <p:sldId id="266" r:id="rId10"/>
    <p:sldId id="272" r:id="rId11"/>
  </p:sldIdLst>
  <p:sldSz cx="134112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65"/>
    <p:restoredTop sz="94504"/>
  </p:normalViewPr>
  <p:slideViewPr>
    <p:cSldViewPr snapToGrid="0" snapToObjects="1">
      <p:cViewPr varScale="1">
        <p:scale>
          <a:sx n="62" d="100"/>
          <a:sy n="62" d="100"/>
        </p:scale>
        <p:origin x="22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40" y="1646133"/>
            <a:ext cx="1139952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282989"/>
            <a:ext cx="100584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EEAD-5FD5-0B4A-B099-F17CD768F708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2B47-50F1-0D49-968A-A65460148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6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EEAD-5FD5-0B4A-B099-F17CD768F708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2B47-50F1-0D49-968A-A65460148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7391" y="535517"/>
            <a:ext cx="2891790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2021" y="535517"/>
            <a:ext cx="8507730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EEAD-5FD5-0B4A-B099-F17CD768F708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2B47-50F1-0D49-968A-A65460148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EEAD-5FD5-0B4A-B099-F17CD768F708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2B47-50F1-0D49-968A-A65460148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1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036" y="2507618"/>
            <a:ext cx="1156716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036" y="6731215"/>
            <a:ext cx="1156716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EEAD-5FD5-0B4A-B099-F17CD768F708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2B47-50F1-0D49-968A-A65460148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5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2020" y="2677584"/>
            <a:ext cx="569976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9420" y="2677584"/>
            <a:ext cx="569976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EEAD-5FD5-0B4A-B099-F17CD768F708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2B47-50F1-0D49-968A-A65460148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2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67" y="535519"/>
            <a:ext cx="1156716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768" y="2465706"/>
            <a:ext cx="5673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3768" y="3674110"/>
            <a:ext cx="5673565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9421" y="2465706"/>
            <a:ext cx="5701507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9421" y="3674110"/>
            <a:ext cx="5701507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EEAD-5FD5-0B4A-B099-F17CD768F708}" type="datetimeFigureOut">
              <a:rPr lang="en-US" smtClean="0"/>
              <a:t>1/31/22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2B47-50F1-0D49-968A-A65460148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5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EEAD-5FD5-0B4A-B099-F17CD768F708}" type="datetimeFigureOut">
              <a:rPr lang="en-US" smtClean="0"/>
              <a:t>1/31/22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2B47-50F1-0D49-968A-A65460148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9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EEAD-5FD5-0B4A-B099-F17CD768F708}" type="datetimeFigureOut">
              <a:rPr lang="en-US" smtClean="0"/>
              <a:t>1/31/22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2B47-50F1-0D49-968A-A65460148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5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67" y="670560"/>
            <a:ext cx="432546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507" y="1448226"/>
            <a:ext cx="6789420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767" y="3017520"/>
            <a:ext cx="432546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EEAD-5FD5-0B4A-B099-F17CD768F708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2B47-50F1-0D49-968A-A65460148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7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67" y="670560"/>
            <a:ext cx="432546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507" y="1448226"/>
            <a:ext cx="6789420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767" y="3017520"/>
            <a:ext cx="432546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EEAD-5FD5-0B4A-B099-F17CD768F708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2B47-50F1-0D49-968A-A65460148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2020" y="535519"/>
            <a:ext cx="1156716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2020" y="2677584"/>
            <a:ext cx="1156716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2020" y="9322649"/>
            <a:ext cx="30175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BEEAD-5FD5-0B4A-B099-F17CD768F708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460" y="9322649"/>
            <a:ext cx="45262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1660" y="9322649"/>
            <a:ext cx="30175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C2B47-50F1-0D49-968A-A65460148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yLTuL7AKEY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visitchapelhill.org/maps-info/regions-towns/chapel-hill/" TargetMode="Externa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pimnetwork.org/" TargetMode="External"/><Relationship Id="rId4" Type="http://schemas.openxmlformats.org/officeDocument/2006/relationships/hyperlink" Target="https://www.kenan-flagler.unc.edu/programs/mba/full-time-mb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hyperlink" Target="https://mbaexchange.web.unc.ed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72D228-E703-2048-A833-2F9D36B1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344" y="-2627442"/>
            <a:ext cx="10058400" cy="182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3AD30-76B8-504D-B637-D73095F2104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415" y="0"/>
            <a:ext cx="1454785" cy="1220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7A1F43-699E-2E45-AFFE-4135350B3A9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54785" cy="1220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971004-0159-3D4E-99C7-02E6CE27D2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62400" y="153035"/>
            <a:ext cx="5486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CFBE03-E170-E241-A6DC-40B1A503DF25}"/>
              </a:ext>
            </a:extLst>
          </p:cNvPr>
          <p:cNvCxnSpPr>
            <a:cxnSpLocks/>
          </p:cNvCxnSpPr>
          <p:nvPr/>
        </p:nvCxnSpPr>
        <p:spPr>
          <a:xfrm flipV="1">
            <a:off x="0" y="1415025"/>
            <a:ext cx="13411200" cy="1"/>
          </a:xfrm>
          <a:prstGeom prst="line">
            <a:avLst/>
          </a:prstGeom>
          <a:ln w="66675" cap="rnd">
            <a:solidFill>
              <a:schemeClr val="tx2">
                <a:lumMod val="7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C7B167B-C26B-AE46-9DCF-D9B6957497F2}"/>
              </a:ext>
            </a:extLst>
          </p:cNvPr>
          <p:cNvSpPr txBox="1"/>
          <p:nvPr/>
        </p:nvSpPr>
        <p:spPr>
          <a:xfrm>
            <a:off x="407990" y="2009281"/>
            <a:ext cx="3554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University of North Carolina at Chapel Hill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6894F8-FBE2-014B-8D81-C62F9D5C40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064" y="6109059"/>
            <a:ext cx="6300216" cy="3658742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2B030E-5252-8841-AB8B-0479654BD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88" y="6109059"/>
            <a:ext cx="6518212" cy="3657600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0053C4-62AB-514D-9ABD-66D097036728}"/>
              </a:ext>
            </a:extLst>
          </p:cNvPr>
          <p:cNvSpPr txBox="1"/>
          <p:nvPr/>
        </p:nvSpPr>
        <p:spPr>
          <a:xfrm>
            <a:off x="9588739" y="2009281"/>
            <a:ext cx="3429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Kenan-Flagler Business School Campus</a:t>
            </a:r>
          </a:p>
        </p:txBody>
      </p:sp>
      <p:pic>
        <p:nvPicPr>
          <p:cNvPr id="14" name="Picture 13">
            <a:hlinkClick r:id="rId6"/>
            <a:extLst>
              <a:ext uri="{FF2B5EF4-FFF2-40B4-BE49-F238E27FC236}">
                <a16:creationId xmlns:a16="http://schemas.microsoft.com/office/drawing/2014/main" id="{951AA023-E8C7-7448-AE52-61F2CF98A9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419" y="3018268"/>
            <a:ext cx="4937760" cy="27432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830944-6B46-114F-93EC-53CE4D2FC936}"/>
              </a:ext>
            </a:extLst>
          </p:cNvPr>
          <p:cNvSpPr txBox="1"/>
          <p:nvPr/>
        </p:nvSpPr>
        <p:spPr>
          <a:xfrm>
            <a:off x="4236720" y="2009281"/>
            <a:ext cx="493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Why UNC Kenan Flagler? Why not?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                    </a:t>
            </a:r>
            <a:r>
              <a:rPr lang="en-US" sz="2400" b="1" dirty="0">
                <a:solidFill>
                  <a:schemeClr val="accent1"/>
                </a:solidFill>
                <a:hlinkClick r:id="rId6"/>
              </a:rPr>
              <a:t>View Video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7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72D228-E703-2048-A833-2F9D36B1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344" y="-2627442"/>
            <a:ext cx="10058400" cy="182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3AD30-76B8-504D-B637-D73095F2104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415" y="0"/>
            <a:ext cx="1454785" cy="1220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7A1F43-699E-2E45-AFFE-4135350B3A9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54785" cy="1220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971004-0159-3D4E-99C7-02E6CE27D2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62400" y="153035"/>
            <a:ext cx="5486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CFBE03-E170-E241-A6DC-40B1A503DF25}"/>
              </a:ext>
            </a:extLst>
          </p:cNvPr>
          <p:cNvCxnSpPr>
            <a:cxnSpLocks/>
          </p:cNvCxnSpPr>
          <p:nvPr/>
        </p:nvCxnSpPr>
        <p:spPr>
          <a:xfrm flipV="1">
            <a:off x="0" y="1415025"/>
            <a:ext cx="13411200" cy="1"/>
          </a:xfrm>
          <a:prstGeom prst="line">
            <a:avLst/>
          </a:prstGeom>
          <a:ln w="66675" cap="rnd">
            <a:solidFill>
              <a:schemeClr val="tx2">
                <a:lumMod val="7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0E6FB8A-D179-C940-AB83-62CD9CCEB290}"/>
              </a:ext>
            </a:extLst>
          </p:cNvPr>
          <p:cNvSpPr txBox="1"/>
          <p:nvPr/>
        </p:nvSpPr>
        <p:spPr>
          <a:xfrm>
            <a:off x="584712" y="1462486"/>
            <a:ext cx="3764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hlinkClick r:id="rId4"/>
              </a:rPr>
              <a:t>Chapel Hill Visitor Guide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Entertainment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Restaurants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Outdoor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9" name="Picture 18">
            <a:hlinkClick r:id="rId4"/>
            <a:extLst>
              <a:ext uri="{FF2B5EF4-FFF2-40B4-BE49-F238E27FC236}">
                <a16:creationId xmlns:a16="http://schemas.microsoft.com/office/drawing/2014/main" id="{1AE385E3-6BB2-074B-BCFB-DA595F3A2E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444" y="1609581"/>
            <a:ext cx="2940311" cy="187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91D6B9-C87A-BD48-A0D0-EDE5C25C79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320" y="7187033"/>
            <a:ext cx="6506557" cy="2523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58A429-32A5-E04C-91F5-84AA2FA7EDC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92" y="4133188"/>
            <a:ext cx="3537129" cy="274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B20F97-2E28-0040-A35D-8964EF2032A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589" y="4133188"/>
            <a:ext cx="3531204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FCCC40-1F18-B140-8EA0-486715E2A1B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861" y="4133925"/>
            <a:ext cx="3584448" cy="27424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9893C5-D8CC-8441-A748-D235FB0A4BC7}"/>
              </a:ext>
            </a:extLst>
          </p:cNvPr>
          <p:cNvSpPr txBox="1"/>
          <p:nvPr/>
        </p:nvSpPr>
        <p:spPr>
          <a:xfrm>
            <a:off x="4685414" y="3677661"/>
            <a:ext cx="547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Beautiful North Carolina – top 3 attractions</a:t>
            </a:r>
          </a:p>
        </p:txBody>
      </p:sp>
    </p:spTree>
    <p:extLst>
      <p:ext uri="{BB962C8B-B14F-4D97-AF65-F5344CB8AC3E}">
        <p14:creationId xmlns:p14="http://schemas.microsoft.com/office/powerpoint/2010/main" val="425696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72D228-E703-2048-A833-2F9D36B1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344" y="-2627442"/>
            <a:ext cx="10058400" cy="182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3AD30-76B8-504D-B637-D73095F2104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415" y="0"/>
            <a:ext cx="1454785" cy="1220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7A1F43-699E-2E45-AFFE-4135350B3A9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54785" cy="1220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971004-0159-3D4E-99C7-02E6CE27D2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62400" y="153035"/>
            <a:ext cx="5486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CFBE03-E170-E241-A6DC-40B1A503DF25}"/>
              </a:ext>
            </a:extLst>
          </p:cNvPr>
          <p:cNvCxnSpPr>
            <a:cxnSpLocks/>
          </p:cNvCxnSpPr>
          <p:nvPr/>
        </p:nvCxnSpPr>
        <p:spPr>
          <a:xfrm flipV="1">
            <a:off x="0" y="1415025"/>
            <a:ext cx="13411200" cy="1"/>
          </a:xfrm>
          <a:prstGeom prst="line">
            <a:avLst/>
          </a:prstGeom>
          <a:ln w="66675" cap="rnd">
            <a:solidFill>
              <a:schemeClr val="tx2">
                <a:lumMod val="7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C7B167B-C26B-AE46-9DCF-D9B6957497F2}"/>
              </a:ext>
            </a:extLst>
          </p:cNvPr>
          <p:cNvSpPr txBox="1"/>
          <p:nvPr/>
        </p:nvSpPr>
        <p:spPr>
          <a:xfrm>
            <a:off x="460395" y="1589801"/>
            <a:ext cx="1295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UNC Kenan-Flagler Business School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70C8DC-26F1-734B-B323-C5963987DD01}"/>
              </a:ext>
            </a:extLst>
          </p:cNvPr>
          <p:cNvSpPr/>
          <p:nvPr/>
        </p:nvSpPr>
        <p:spPr>
          <a:xfrm>
            <a:off x="0" y="5586289"/>
            <a:ext cx="13411200" cy="4034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marR="0">
              <a:spcBef>
                <a:spcPts val="505"/>
              </a:spcBef>
              <a:spcAft>
                <a:spcPts val="0"/>
              </a:spcAft>
            </a:pPr>
            <a:r>
              <a:rPr lang="en-US" sz="2400" b="1" kern="0" dirty="0">
                <a:solidFill>
                  <a:srgbClr val="2D74B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MBA Program Overview</a:t>
            </a:r>
            <a:br>
              <a:rPr lang="en-US" sz="2400" b="1" kern="0" dirty="0">
                <a:solidFill>
                  <a:srgbClr val="2D74B5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400" b="1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63550" marR="0">
              <a:lnSpc>
                <a:spcPts val="1705"/>
              </a:lnSpc>
              <a:spcBef>
                <a:spcPts val="315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Our MBAs Are Different Because We Are Different</a:t>
            </a:r>
            <a:b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dirty="0">
                <a:solidFill>
                  <a:srgbClr val="2D74B5"/>
                </a:solidFill>
                <a:uFill>
                  <a:solidFill>
                    <a:srgbClr val="2D74B5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https://www.kenan-flagler.unc.edu/programs/mba/full-time-mba/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45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46355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74B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Our Core Values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5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        Integrity, Inclusion, Innovation, Impact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</a:p>
          <a:p>
            <a:pPr marL="463550" marR="0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2D74B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Our Community</a:t>
            </a:r>
          </a:p>
          <a:p>
            <a:pPr marL="46355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There’s so much more to an MBA program than what you learn in the classroom – the friends you meet, the clubs you join, the extracurricular activities you enjoy, the leadership skills you develop, and the professional contacts you make. At UNC Kenan-Flagler, these “extras” aren’t extra; they’re part of what our community is.</a:t>
            </a:r>
            <a:endParaRPr lang="en-US" sz="2000" b="1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63550" marR="0">
              <a:spcBef>
                <a:spcPts val="29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01194A-926B-0D4E-BDE6-0E0C0B64D473}"/>
              </a:ext>
            </a:extLst>
          </p:cNvPr>
          <p:cNvSpPr txBox="1"/>
          <p:nvPr/>
        </p:nvSpPr>
        <p:spPr>
          <a:xfrm>
            <a:off x="6176462" y="2667018"/>
            <a:ext cx="67743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MBA Exchange Program (inbound &amp; outbound)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Associate Director, Patricia Collins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Patricia_Collins@kenan-flagler.unc.edu 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Phone: +1 919 843 6965 (office) 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Mobile: +1 919 696 6315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WhatsApp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(mobile number)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WeChat: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PatColUNC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LinkedIn: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https://www.linkedin.com/in/patricia-collins-25816b/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Member of </a:t>
            </a:r>
            <a:r>
              <a:rPr lang="en-US" dirty="0">
                <a:hlinkClick r:id="rId5"/>
              </a:rPr>
              <a:t>PIM Consortium </a:t>
            </a:r>
            <a:r>
              <a:rPr lang="en-US" dirty="0"/>
              <a:t>(Partnership in </a:t>
            </a:r>
            <a:r>
              <a:rPr lang="en-US"/>
              <a:t>International Management)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51C5CD-3844-3C4F-A113-1F03BDBB89B8}"/>
              </a:ext>
            </a:extLst>
          </p:cNvPr>
          <p:cNvSpPr txBox="1"/>
          <p:nvPr/>
        </p:nvSpPr>
        <p:spPr>
          <a:xfrm>
            <a:off x="460395" y="2710774"/>
            <a:ext cx="45326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The University of North Carolina, 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Kenan-Flagler Business School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MBA Program, Global Programs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3oo Kenan Center Drive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McColl Building # 3490, Suite 2421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Chapel Hill, NC 27599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USA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0D53BA-391C-D548-8FEB-FCF50B74E556}"/>
              </a:ext>
            </a:extLst>
          </p:cNvPr>
          <p:cNvCxnSpPr>
            <a:cxnSpLocks/>
          </p:cNvCxnSpPr>
          <p:nvPr/>
        </p:nvCxnSpPr>
        <p:spPr>
          <a:xfrm>
            <a:off x="5157120" y="2823702"/>
            <a:ext cx="0" cy="1897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EF9985E-407B-9A4C-AABC-4ADFF601C8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835" y="5997886"/>
            <a:ext cx="3278580" cy="216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6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63AD30-76B8-504D-B637-D73095F2104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415" y="0"/>
            <a:ext cx="1454785" cy="1220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7A1F43-699E-2E45-AFFE-4135350B3A9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54785" cy="1220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971004-0159-3D4E-99C7-02E6CE27D2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62400" y="153035"/>
            <a:ext cx="5486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CFBE03-E170-E241-A6DC-40B1A503DF25}"/>
              </a:ext>
            </a:extLst>
          </p:cNvPr>
          <p:cNvCxnSpPr>
            <a:cxnSpLocks/>
          </p:cNvCxnSpPr>
          <p:nvPr/>
        </p:nvCxnSpPr>
        <p:spPr>
          <a:xfrm flipV="1">
            <a:off x="0" y="1415025"/>
            <a:ext cx="13411200" cy="1"/>
          </a:xfrm>
          <a:prstGeom prst="line">
            <a:avLst/>
          </a:prstGeom>
          <a:ln w="66675" cap="rnd">
            <a:solidFill>
              <a:schemeClr val="tx2">
                <a:lumMod val="7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1B3C0B-C55E-1B49-8520-941AD414F0AB}"/>
              </a:ext>
            </a:extLst>
          </p:cNvPr>
          <p:cNvSpPr txBox="1"/>
          <p:nvPr/>
        </p:nvSpPr>
        <p:spPr>
          <a:xfrm>
            <a:off x="71288" y="1520672"/>
            <a:ext cx="10726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MBA Exchange Term Dates for 2022/23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3C977E-F638-184D-852C-1E15D5C0C28F}"/>
              </a:ext>
            </a:extLst>
          </p:cNvPr>
          <p:cNvSpPr txBox="1"/>
          <p:nvPr/>
        </p:nvSpPr>
        <p:spPr>
          <a:xfrm>
            <a:off x="6578240" y="2404540"/>
            <a:ext cx="650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Nomination process and dates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partner schools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6B1A24-FF70-9B48-B411-F18D26AD3052}"/>
              </a:ext>
            </a:extLst>
          </p:cNvPr>
          <p:cNvSpPr txBox="1"/>
          <p:nvPr/>
        </p:nvSpPr>
        <p:spPr>
          <a:xfrm>
            <a:off x="7165759" y="3288564"/>
            <a:ext cx="4921370" cy="23083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Fall Mod I &amp; II terms: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Nomination deadline is April 1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Spring Mod III &amp; IV terms: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Nomination deadline is September 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Simply email your nominations including student’s’ name, email address, and gender!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8C9E47-BCF3-EC45-B4EF-7B224091F8F0}"/>
              </a:ext>
            </a:extLst>
          </p:cNvPr>
          <p:cNvCxnSpPr>
            <a:cxnSpLocks/>
          </p:cNvCxnSpPr>
          <p:nvPr/>
        </p:nvCxnSpPr>
        <p:spPr>
          <a:xfrm flipV="1">
            <a:off x="0" y="2295554"/>
            <a:ext cx="13411200" cy="1"/>
          </a:xfrm>
          <a:prstGeom prst="line">
            <a:avLst/>
          </a:prstGeom>
          <a:ln w="66675" cap="rnd">
            <a:solidFill>
              <a:schemeClr val="tx2">
                <a:lumMod val="7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458B3D-B5AD-8F45-A0C7-3B414E4C77C6}"/>
              </a:ext>
            </a:extLst>
          </p:cNvPr>
          <p:cNvSpPr txBox="1"/>
          <p:nvPr/>
        </p:nvSpPr>
        <p:spPr>
          <a:xfrm>
            <a:off x="459428" y="8537728"/>
            <a:ext cx="429621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Mandatory Orientation will take place 2-4 days before the start of each module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33167E-9A96-DB45-A18F-99B7BD6AE476}"/>
              </a:ext>
            </a:extLst>
          </p:cNvPr>
          <p:cNvSpPr txBox="1"/>
          <p:nvPr/>
        </p:nvSpPr>
        <p:spPr>
          <a:xfrm>
            <a:off x="459428" y="2404540"/>
            <a:ext cx="5695973" cy="61247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August 22 – October 13, 2022*</a:t>
            </a:r>
            <a:br>
              <a:rPr lang="en-US" sz="2800" dirty="0"/>
            </a:br>
            <a:endParaRPr lang="en-US" sz="28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 II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October 24 – December 15, 2022*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 III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January 17 – March 3, 2023*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 IV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March 20 – May 5, 2023*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*including exams</a:t>
            </a:r>
          </a:p>
          <a:p>
            <a:endParaRPr lang="en-US" sz="2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B94597-B710-4645-A448-07B5F072BE9F}"/>
              </a:ext>
            </a:extLst>
          </p:cNvPr>
          <p:cNvCxnSpPr>
            <a:cxnSpLocks/>
          </p:cNvCxnSpPr>
          <p:nvPr/>
        </p:nvCxnSpPr>
        <p:spPr>
          <a:xfrm>
            <a:off x="6155401" y="2347684"/>
            <a:ext cx="0" cy="7648724"/>
          </a:xfrm>
          <a:prstGeom prst="line">
            <a:avLst/>
          </a:prstGeom>
          <a:ln w="66675" cap="rnd">
            <a:solidFill>
              <a:schemeClr val="tx2">
                <a:lumMod val="7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45E8964-C5AF-5241-ADC6-937B23029750}"/>
              </a:ext>
            </a:extLst>
          </p:cNvPr>
          <p:cNvSpPr txBox="1"/>
          <p:nvPr/>
        </p:nvSpPr>
        <p:spPr>
          <a:xfrm>
            <a:off x="6578240" y="5941213"/>
            <a:ext cx="549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Exchange Program Website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19">
            <a:hlinkClick r:id="rId4"/>
            <a:extLst>
              <a:ext uri="{FF2B5EF4-FFF2-40B4-BE49-F238E27FC236}">
                <a16:creationId xmlns:a16="http://schemas.microsoft.com/office/drawing/2014/main" id="{CF2C85E4-3E31-1C43-A587-7DA4ACF8D9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759" y="6499799"/>
            <a:ext cx="492137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3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63AD30-76B8-504D-B637-D73095F2104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415" y="0"/>
            <a:ext cx="1454785" cy="1220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7A1F43-699E-2E45-AFFE-4135350B3A9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54785" cy="1220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971004-0159-3D4E-99C7-02E6CE27D2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62400" y="153035"/>
            <a:ext cx="5486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CFBE03-E170-E241-A6DC-40B1A503DF25}"/>
              </a:ext>
            </a:extLst>
          </p:cNvPr>
          <p:cNvCxnSpPr>
            <a:cxnSpLocks/>
          </p:cNvCxnSpPr>
          <p:nvPr/>
        </p:nvCxnSpPr>
        <p:spPr>
          <a:xfrm flipV="1">
            <a:off x="0" y="1415025"/>
            <a:ext cx="13411200" cy="1"/>
          </a:xfrm>
          <a:prstGeom prst="line">
            <a:avLst/>
          </a:prstGeom>
          <a:ln w="66675" cap="rnd">
            <a:solidFill>
              <a:schemeClr val="tx2">
                <a:lumMod val="7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1B3C0B-C55E-1B49-8520-941AD414F0AB}"/>
              </a:ext>
            </a:extLst>
          </p:cNvPr>
          <p:cNvSpPr txBox="1"/>
          <p:nvPr/>
        </p:nvSpPr>
        <p:spPr>
          <a:xfrm>
            <a:off x="71288" y="1520672"/>
            <a:ext cx="10726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Expenses -  Estimated Cost of Living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8C9E47-BCF3-EC45-B4EF-7B224091F8F0}"/>
              </a:ext>
            </a:extLst>
          </p:cNvPr>
          <p:cNvCxnSpPr>
            <a:cxnSpLocks/>
          </p:cNvCxnSpPr>
          <p:nvPr/>
        </p:nvCxnSpPr>
        <p:spPr>
          <a:xfrm flipV="1">
            <a:off x="0" y="2295554"/>
            <a:ext cx="13411200" cy="1"/>
          </a:xfrm>
          <a:prstGeom prst="line">
            <a:avLst/>
          </a:prstGeom>
          <a:ln w="66675" cap="rnd">
            <a:solidFill>
              <a:schemeClr val="tx2">
                <a:lumMod val="7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B94597-B710-4645-A448-07B5F072BE9F}"/>
              </a:ext>
            </a:extLst>
          </p:cNvPr>
          <p:cNvCxnSpPr>
            <a:cxnSpLocks/>
          </p:cNvCxnSpPr>
          <p:nvPr/>
        </p:nvCxnSpPr>
        <p:spPr>
          <a:xfrm>
            <a:off x="6155401" y="2347684"/>
            <a:ext cx="0" cy="7648724"/>
          </a:xfrm>
          <a:prstGeom prst="line">
            <a:avLst/>
          </a:prstGeom>
          <a:ln w="66675" cap="rnd">
            <a:solidFill>
              <a:schemeClr val="tx2">
                <a:lumMod val="7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45E8964-C5AF-5241-ADC6-937B23029750}"/>
              </a:ext>
            </a:extLst>
          </p:cNvPr>
          <p:cNvSpPr txBox="1"/>
          <p:nvPr/>
        </p:nvSpPr>
        <p:spPr>
          <a:xfrm>
            <a:off x="71287" y="2647421"/>
            <a:ext cx="58386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Exchange Program Expenses </a:t>
            </a: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Estimates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General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Visa Application fee  (F-1) $160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SEVIS fee (F-1) $350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Visa Interview Travel (depending where you live)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Per semester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Course Packs/Books $600 per semester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UNC Health Insurance $1300 per semester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(international students can waive and bring their own)</a:t>
            </a:r>
          </a:p>
          <a:p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AFCEA9-8D52-6247-A2F6-C5D0B3293150}"/>
              </a:ext>
            </a:extLst>
          </p:cNvPr>
          <p:cNvSpPr txBox="1"/>
          <p:nvPr/>
        </p:nvSpPr>
        <p:spPr>
          <a:xfrm>
            <a:off x="6837937" y="2614690"/>
            <a:ext cx="612191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 of Living Expenses </a:t>
            </a: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Estimates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Per month</a:t>
            </a:r>
          </a:p>
          <a:p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Housing $700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campus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student in 2-bedroom apt.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(student housing, basic furniture)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WIFI, Electricity, water, included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Housing $1500 (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 campus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apartment)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Furniture rental for off campus apartment, varies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Electricity off campus ~$100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WIFI/Internet $100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Food $600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Travel $150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Miscellaneous $200</a:t>
            </a:r>
          </a:p>
          <a:p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563D0B-6551-214E-9737-9A94AC9AD2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512" y="7918772"/>
            <a:ext cx="2218475" cy="2139628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581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72D228-E703-2048-A833-2F9D36B1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344" y="-2627442"/>
            <a:ext cx="10058400" cy="182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3AD30-76B8-504D-B637-D73095F2104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415" y="0"/>
            <a:ext cx="1454785" cy="1220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7A1F43-699E-2E45-AFFE-4135350B3A9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54785" cy="1220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971004-0159-3D4E-99C7-02E6CE27D2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62400" y="153035"/>
            <a:ext cx="5486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CFBE03-E170-E241-A6DC-40B1A503DF25}"/>
              </a:ext>
            </a:extLst>
          </p:cNvPr>
          <p:cNvCxnSpPr>
            <a:cxnSpLocks/>
          </p:cNvCxnSpPr>
          <p:nvPr/>
        </p:nvCxnSpPr>
        <p:spPr>
          <a:xfrm flipV="1">
            <a:off x="0" y="1415025"/>
            <a:ext cx="13411200" cy="1"/>
          </a:xfrm>
          <a:prstGeom prst="line">
            <a:avLst/>
          </a:prstGeom>
          <a:ln w="66675" cap="rnd">
            <a:solidFill>
              <a:schemeClr val="tx2">
                <a:lumMod val="7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C7B167B-C26B-AE46-9DCF-D9B6957497F2}"/>
              </a:ext>
            </a:extLst>
          </p:cNvPr>
          <p:cNvSpPr txBox="1"/>
          <p:nvPr/>
        </p:nvSpPr>
        <p:spPr>
          <a:xfrm>
            <a:off x="220444" y="2510187"/>
            <a:ext cx="8741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Curriculum &amp; Courses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View below links to course lists, concentrations and curriculum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EDA57-4D60-EB48-8D88-CF41DE744903}"/>
              </a:ext>
            </a:extLst>
          </p:cNvPr>
          <p:cNvSpPr txBox="1"/>
          <p:nvPr/>
        </p:nvSpPr>
        <p:spPr>
          <a:xfrm>
            <a:off x="265839" y="4326084"/>
            <a:ext cx="874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Grades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57B763-E367-574A-8806-DB2A9722A22E}"/>
              </a:ext>
            </a:extLst>
          </p:cNvPr>
          <p:cNvSpPr txBox="1"/>
          <p:nvPr/>
        </p:nvSpPr>
        <p:spPr>
          <a:xfrm>
            <a:off x="288535" y="8335486"/>
            <a:ext cx="11300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Transcript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digital transcript will be automatically sent to the partner school’s international office who nominated their students. If the student has a stop/hold on their academic account, a transcript cannot be released.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A4D30F-E52C-CC48-8637-37F36B80D3DD}"/>
              </a:ext>
            </a:extLst>
          </p:cNvPr>
          <p:cNvSpPr txBox="1"/>
          <p:nvPr/>
        </p:nvSpPr>
        <p:spPr>
          <a:xfrm>
            <a:off x="265838" y="3276913"/>
            <a:ext cx="11254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https://www.kenan-flagler.unc.edu/programs/mba/curriculum/course-offerings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https://public.kenan-flagler.unc.edu/applications/public/courses (courses by term &amp; program)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https://www.kenan-flagler.unc.edu/programs/mba/curriculum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4E1AC-DD67-7B45-B2DE-FC38D90964BE}"/>
              </a:ext>
            </a:extLst>
          </p:cNvPr>
          <p:cNvSpPr txBox="1"/>
          <p:nvPr/>
        </p:nvSpPr>
        <p:spPr>
          <a:xfrm>
            <a:off x="288535" y="6397702"/>
            <a:ext cx="11254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MBA elective period (year 2) is divided into 4 modules( 2 in the fall and 2 in the spring). A student must enroll in a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minimum of 3 courses and 4.5 elective credits per module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be considered full-time.  For the semester exchange, this sums up to 9 elective credits and 6 courses. A student cannot take 2 courses in one module and 4 in the other, as the minimum course load has to be 3. We recommend students to not to take more than 5 courses per module.  Only with approval can a student take 6 courses per module if he is required to do so by his home university. 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Generally, a class consist of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 in class contact hours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30 out of class (study groups, case readings, etc.).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5D0B0-EB90-1440-99D3-07486DC48B78}"/>
              </a:ext>
            </a:extLst>
          </p:cNvPr>
          <p:cNvSpPr txBox="1"/>
          <p:nvPr/>
        </p:nvSpPr>
        <p:spPr>
          <a:xfrm>
            <a:off x="265840" y="1634247"/>
            <a:ext cx="1314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MBA Academics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9A5937-A750-CD4C-B94E-383D1BB7F890}"/>
              </a:ext>
            </a:extLst>
          </p:cNvPr>
          <p:cNvSpPr txBox="1"/>
          <p:nvPr/>
        </p:nvSpPr>
        <p:spPr>
          <a:xfrm>
            <a:off x="265838" y="4711031"/>
            <a:ext cx="11254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Grading System: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 – High Pass; P – Pass; L – Low Pass, F - Fail. 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 who have a Low Pass in more than 20 %  of their courses will be academically ineligible. Exchange students fall under the same policy as our FT MBA students. Should a student receive an F, the home school will be notified and  the student risks that their visa is in danger. 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3A21C-E641-5946-8B87-32B3DC887190}"/>
              </a:ext>
            </a:extLst>
          </p:cNvPr>
          <p:cNvSpPr txBox="1"/>
          <p:nvPr/>
        </p:nvSpPr>
        <p:spPr>
          <a:xfrm>
            <a:off x="265837" y="6036117"/>
            <a:ext cx="874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Course load &amp; Credits</a:t>
            </a:r>
          </a:p>
        </p:txBody>
      </p:sp>
    </p:spTree>
    <p:extLst>
      <p:ext uri="{BB962C8B-B14F-4D97-AF65-F5344CB8AC3E}">
        <p14:creationId xmlns:p14="http://schemas.microsoft.com/office/powerpoint/2010/main" val="195419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72D228-E703-2048-A833-2F9D36B1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344" y="-2627442"/>
            <a:ext cx="10058400" cy="182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3AD30-76B8-504D-B637-D73095F2104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415" y="0"/>
            <a:ext cx="1454785" cy="1220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7A1F43-699E-2E45-AFFE-4135350B3A9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54785" cy="1220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971004-0159-3D4E-99C7-02E6CE27D2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62400" y="153035"/>
            <a:ext cx="5486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CFBE03-E170-E241-A6DC-40B1A503DF25}"/>
              </a:ext>
            </a:extLst>
          </p:cNvPr>
          <p:cNvCxnSpPr>
            <a:cxnSpLocks/>
          </p:cNvCxnSpPr>
          <p:nvPr/>
        </p:nvCxnSpPr>
        <p:spPr>
          <a:xfrm flipV="1">
            <a:off x="0" y="1415025"/>
            <a:ext cx="13411200" cy="1"/>
          </a:xfrm>
          <a:prstGeom prst="line">
            <a:avLst/>
          </a:prstGeom>
          <a:ln w="66675" cap="rnd">
            <a:solidFill>
              <a:schemeClr val="tx2">
                <a:lumMod val="7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C7B167B-C26B-AE46-9DCF-D9B6957497F2}"/>
              </a:ext>
            </a:extLst>
          </p:cNvPr>
          <p:cNvSpPr txBox="1"/>
          <p:nvPr/>
        </p:nvSpPr>
        <p:spPr>
          <a:xfrm>
            <a:off x="266084" y="1529156"/>
            <a:ext cx="1287903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MBA Global Program Support</a:t>
            </a:r>
          </a:p>
          <a:p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Application Process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Visiting exchange students will receive support during their application process. Students need to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submit online a current cv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(resume), and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passport photo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Financial support documents as well as a passport copy are uploaded to an internal system once their application is complete.    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limited availability for on campus housing. Shared 2-bedroom apartments are available. They are furnished with basic furniture. They are shared with another MBA exchange student, same gender. Assignments are done on a first come first served basis. 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Campus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UNC Campus Health requires all students to have health insurance. Visiting exchange students can waive out of UNC’s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insurance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if their insurance policy covers UNC’s minimum requirements.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Immunizations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are mandatory for all students entering the university.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Exchange students have access to campus health facilities and resources.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Onboarding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Orientation at the beginning of each term. 2 days of mandatory sessions covering legal services, health insurance, academics, honor code, class attendance policy and more!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Airport pick-up &amp; Buddy program available	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5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72D228-E703-2048-A833-2F9D36B1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344" y="-2627442"/>
            <a:ext cx="10058400" cy="182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3AD30-76B8-504D-B637-D73095F2104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415" y="0"/>
            <a:ext cx="1454785" cy="1220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7A1F43-699E-2E45-AFFE-4135350B3A9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54785" cy="1220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971004-0159-3D4E-99C7-02E6CE27D2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62400" y="153035"/>
            <a:ext cx="5486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CFBE03-E170-E241-A6DC-40B1A503DF25}"/>
              </a:ext>
            </a:extLst>
          </p:cNvPr>
          <p:cNvCxnSpPr>
            <a:cxnSpLocks/>
          </p:cNvCxnSpPr>
          <p:nvPr/>
        </p:nvCxnSpPr>
        <p:spPr>
          <a:xfrm flipV="1">
            <a:off x="0" y="1415025"/>
            <a:ext cx="13411200" cy="1"/>
          </a:xfrm>
          <a:prstGeom prst="line">
            <a:avLst/>
          </a:prstGeom>
          <a:ln w="66675" cap="rnd">
            <a:solidFill>
              <a:schemeClr val="tx2">
                <a:lumMod val="7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70D596B-EFB3-A344-8147-D25E037ACD2E}"/>
              </a:ext>
            </a:extLst>
          </p:cNvPr>
          <p:cNvSpPr txBox="1"/>
          <p:nvPr/>
        </p:nvSpPr>
        <p:spPr>
          <a:xfrm>
            <a:off x="266084" y="1548611"/>
            <a:ext cx="12879032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MBA Global Program Support</a:t>
            </a:r>
          </a:p>
          <a:p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Career Resources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on exchange students have access to various career management services, including:</a:t>
            </a:r>
          </a:p>
          <a:p>
            <a:pPr lvl="0"/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Regular job search discussions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Exchange students will be invited to attend a number of career-related events on a regular basis, to discuss the US job search and field questions.  </a:t>
            </a:r>
          </a:p>
          <a:p>
            <a:pPr lvl="0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Sample Session Topics and Events: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Career exploration 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Resume​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LinkedIn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Elevator pitch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Networking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Interviewing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Also: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Resume reviews and mock interview practice from the Business Communication Center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in student Career Clubs, managed by the MBA Student Association (MBASA)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Company research databases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pPr lvl="0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Career &amp; Leadership Coach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Open Office Hours </a:t>
            </a:r>
          </a:p>
          <a:p>
            <a:pPr lvl="0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Excluded from on campus career fairs as well as Kenan-Flagler’s resume book.</a:t>
            </a:r>
          </a:p>
        </p:txBody>
      </p:sp>
    </p:spTree>
    <p:extLst>
      <p:ext uri="{BB962C8B-B14F-4D97-AF65-F5344CB8AC3E}">
        <p14:creationId xmlns:p14="http://schemas.microsoft.com/office/powerpoint/2010/main" val="112514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63AD30-76B8-504D-B637-D73095F2104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415" y="0"/>
            <a:ext cx="1454785" cy="1220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7A1F43-699E-2E45-AFFE-4135350B3A9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54785" cy="1220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971004-0159-3D4E-99C7-02E6CE27D2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62400" y="153035"/>
            <a:ext cx="5486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CFBE03-E170-E241-A6DC-40B1A503DF25}"/>
              </a:ext>
            </a:extLst>
          </p:cNvPr>
          <p:cNvCxnSpPr>
            <a:cxnSpLocks/>
          </p:cNvCxnSpPr>
          <p:nvPr/>
        </p:nvCxnSpPr>
        <p:spPr>
          <a:xfrm flipV="1">
            <a:off x="0" y="1415025"/>
            <a:ext cx="13411200" cy="1"/>
          </a:xfrm>
          <a:prstGeom prst="line">
            <a:avLst/>
          </a:prstGeom>
          <a:ln w="66675" cap="rnd">
            <a:solidFill>
              <a:schemeClr val="tx2">
                <a:lumMod val="7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C7B167B-C26B-AE46-9DCF-D9B6957497F2}"/>
              </a:ext>
            </a:extLst>
          </p:cNvPr>
          <p:cNvSpPr txBox="1"/>
          <p:nvPr/>
        </p:nvSpPr>
        <p:spPr>
          <a:xfrm>
            <a:off x="258282" y="1609581"/>
            <a:ext cx="1289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MBA Clubs – Open to Exchange Students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C79C6D-731C-3C45-97DA-528362B9A40F}"/>
              </a:ext>
            </a:extLst>
          </p:cNvPr>
          <p:cNvSpPr/>
          <p:nvPr/>
        </p:nvSpPr>
        <p:spPr>
          <a:xfrm>
            <a:off x="310163" y="2453652"/>
            <a:ext cx="625925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UNC Kenan-Flagler Career Clubs </a:t>
            </a:r>
            <a:r>
              <a:rPr lang="en-US" dirty="0">
                <a:solidFill>
                  <a:srgbClr val="555555"/>
                </a:solidFill>
              </a:rPr>
              <a:t>bring together students with a shared interest in an industry or function to educate, network and provide support in each student’s career exploration. This is accomplished through a variety of channels to include meetings, case competitions, conferences, career treks, mentoring, training, alumni networking, cross-club collaboration, international exposure and prospective student outreach.</a:t>
            </a:r>
          </a:p>
          <a:p>
            <a:endParaRPr lang="en-US" dirty="0">
              <a:solidFill>
                <a:srgbClr val="555555"/>
              </a:solidFill>
            </a:endParaRPr>
          </a:p>
          <a:p>
            <a:r>
              <a:rPr lang="en-US" dirty="0">
                <a:solidFill>
                  <a:srgbClr val="555555"/>
                </a:solidFill>
              </a:rPr>
              <a:t>Marketing</a:t>
            </a:r>
          </a:p>
          <a:p>
            <a:r>
              <a:rPr lang="en-US" dirty="0">
                <a:solidFill>
                  <a:srgbClr val="555555"/>
                </a:solidFill>
              </a:rPr>
              <a:t>Net Impact</a:t>
            </a:r>
          </a:p>
          <a:p>
            <a:r>
              <a:rPr lang="en-US" dirty="0">
                <a:solidFill>
                  <a:srgbClr val="555555"/>
                </a:solidFill>
              </a:rPr>
              <a:t>Private Equity</a:t>
            </a:r>
          </a:p>
          <a:p>
            <a:r>
              <a:rPr lang="en-US" dirty="0">
                <a:solidFill>
                  <a:srgbClr val="555555"/>
                </a:solidFill>
              </a:rPr>
              <a:t>Real Estate</a:t>
            </a:r>
          </a:p>
          <a:p>
            <a:r>
              <a:rPr lang="en-US" dirty="0">
                <a:solidFill>
                  <a:srgbClr val="555555"/>
                </a:solidFill>
              </a:rPr>
              <a:t>Sports &amp; Entertainment</a:t>
            </a:r>
          </a:p>
          <a:p>
            <a:r>
              <a:rPr lang="en-US" dirty="0">
                <a:solidFill>
                  <a:srgbClr val="555555"/>
                </a:solidFill>
              </a:rPr>
              <a:t>Business Technology</a:t>
            </a:r>
          </a:p>
          <a:p>
            <a:r>
              <a:rPr lang="en-US" dirty="0">
                <a:solidFill>
                  <a:srgbClr val="555555"/>
                </a:solidFill>
              </a:rPr>
              <a:t>Consulting</a:t>
            </a:r>
          </a:p>
          <a:p>
            <a:r>
              <a:rPr lang="en-US" dirty="0">
                <a:solidFill>
                  <a:srgbClr val="555555"/>
                </a:solidFill>
              </a:rPr>
              <a:t>Corporate Finance</a:t>
            </a:r>
          </a:p>
          <a:p>
            <a:r>
              <a:rPr lang="en-US" dirty="0">
                <a:solidFill>
                  <a:srgbClr val="555555"/>
                </a:solidFill>
              </a:rPr>
              <a:t>Energy</a:t>
            </a:r>
          </a:p>
          <a:p>
            <a:r>
              <a:rPr lang="en-US" dirty="0">
                <a:solidFill>
                  <a:srgbClr val="555555"/>
                </a:solidFill>
              </a:rPr>
              <a:t>EVC</a:t>
            </a:r>
          </a:p>
          <a:p>
            <a:r>
              <a:rPr lang="en-US" dirty="0">
                <a:solidFill>
                  <a:srgbClr val="555555"/>
                </a:solidFill>
              </a:rPr>
              <a:t>Health Care</a:t>
            </a:r>
          </a:p>
          <a:p>
            <a:r>
              <a:rPr lang="en-US" dirty="0">
                <a:solidFill>
                  <a:srgbClr val="555555"/>
                </a:solidFill>
              </a:rPr>
              <a:t>IB</a:t>
            </a:r>
          </a:p>
          <a:p>
            <a:r>
              <a:rPr lang="en-US" dirty="0">
                <a:solidFill>
                  <a:srgbClr val="555555"/>
                </a:solidFill>
              </a:rPr>
              <a:t>Investment Management </a:t>
            </a:r>
          </a:p>
          <a:p>
            <a:r>
              <a:rPr lang="en-US" dirty="0">
                <a:solidFill>
                  <a:srgbClr val="555555"/>
                </a:solidFill>
              </a:rPr>
              <a:t>and more…</a:t>
            </a:r>
            <a:br>
              <a:rPr lang="en-US" dirty="0">
                <a:solidFill>
                  <a:srgbClr val="555555"/>
                </a:solidFill>
              </a:rPr>
            </a:b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2F1195-D321-0A48-B69A-328A7618974A}"/>
              </a:ext>
            </a:extLst>
          </p:cNvPr>
          <p:cNvSpPr/>
          <p:nvPr/>
        </p:nvSpPr>
        <p:spPr>
          <a:xfrm>
            <a:off x="6892545" y="2455934"/>
            <a:ext cx="625925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UNC Kenan-Flagler Diversity Clubs</a:t>
            </a:r>
          </a:p>
          <a:p>
            <a:br>
              <a:rPr lang="en-US" dirty="0">
                <a:solidFill>
                  <a:srgbClr val="555555"/>
                </a:solidFill>
              </a:rPr>
            </a:br>
            <a:r>
              <a:rPr lang="en-US" dirty="0">
                <a:solidFill>
                  <a:srgbClr val="555555"/>
                </a:solidFill>
              </a:rPr>
              <a:t>Asian Business Club </a:t>
            </a:r>
            <a:br>
              <a:rPr lang="en-US" dirty="0">
                <a:solidFill>
                  <a:srgbClr val="555555"/>
                </a:solidFill>
              </a:rPr>
            </a:br>
            <a:r>
              <a:rPr lang="en-US" dirty="0">
                <a:solidFill>
                  <a:srgbClr val="555555"/>
                </a:solidFill>
              </a:rPr>
              <a:t>Black Student Business Association</a:t>
            </a:r>
          </a:p>
          <a:p>
            <a:r>
              <a:rPr lang="en-US" dirty="0">
                <a:solidFill>
                  <a:srgbClr val="555555"/>
                </a:solidFill>
              </a:rPr>
              <a:t>CWIB (Carolina Women in Business)</a:t>
            </a:r>
          </a:p>
          <a:p>
            <a:r>
              <a:rPr lang="en-US" dirty="0">
                <a:solidFill>
                  <a:srgbClr val="555555"/>
                </a:solidFill>
              </a:rPr>
              <a:t>International Business Student Association</a:t>
            </a:r>
          </a:p>
          <a:p>
            <a:r>
              <a:rPr lang="en-US" dirty="0">
                <a:solidFill>
                  <a:srgbClr val="555555"/>
                </a:solidFill>
              </a:rPr>
              <a:t>Jewish Business Association</a:t>
            </a:r>
          </a:p>
          <a:p>
            <a:r>
              <a:rPr lang="en-US" dirty="0">
                <a:solidFill>
                  <a:srgbClr val="555555"/>
                </a:solidFill>
              </a:rPr>
              <a:t>Latin American Business Association</a:t>
            </a:r>
          </a:p>
          <a:p>
            <a:r>
              <a:rPr lang="en-US" dirty="0">
                <a:solidFill>
                  <a:srgbClr val="555555"/>
                </a:solidFill>
              </a:rPr>
              <a:t>Pride</a:t>
            </a:r>
          </a:p>
          <a:p>
            <a:r>
              <a:rPr lang="en-US" dirty="0">
                <a:solidFill>
                  <a:srgbClr val="555555"/>
                </a:solidFill>
              </a:rPr>
              <a:t>Christians@kenan-flagler</a:t>
            </a:r>
          </a:p>
          <a:p>
            <a:r>
              <a:rPr lang="en-US" dirty="0">
                <a:solidFill>
                  <a:srgbClr val="555555"/>
                </a:solidFill>
              </a:rPr>
              <a:t>Veterans Association</a:t>
            </a:r>
          </a:p>
          <a:p>
            <a:endParaRPr lang="en-US" dirty="0">
              <a:solidFill>
                <a:srgbClr val="555555"/>
              </a:solidFill>
            </a:endParaRPr>
          </a:p>
          <a:p>
            <a:r>
              <a:rPr lang="en-US" dirty="0">
                <a:solidFill>
                  <a:srgbClr val="555555"/>
                </a:solidFill>
              </a:rPr>
              <a:t>And more 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BB3A14-0494-C543-ABB9-F19C7DBE538F}"/>
              </a:ext>
            </a:extLst>
          </p:cNvPr>
          <p:cNvCxnSpPr>
            <a:cxnSpLocks/>
          </p:cNvCxnSpPr>
          <p:nvPr/>
        </p:nvCxnSpPr>
        <p:spPr>
          <a:xfrm flipV="1">
            <a:off x="6631021" y="2535982"/>
            <a:ext cx="0" cy="7129644"/>
          </a:xfrm>
          <a:prstGeom prst="line">
            <a:avLst/>
          </a:prstGeom>
          <a:ln w="66675" cap="rnd">
            <a:solidFill>
              <a:schemeClr val="tx2">
                <a:lumMod val="7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9B401E6-83F3-274E-AC9A-5FDF93AF94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788" y="7191964"/>
            <a:ext cx="6684930" cy="25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7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78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72D228-E703-2048-A833-2F9D36B1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344" y="-2627442"/>
            <a:ext cx="10058400" cy="182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3AD30-76B8-504D-B637-D73095F2104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415" y="0"/>
            <a:ext cx="1454785" cy="1220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7A1F43-699E-2E45-AFFE-4135350B3A9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54785" cy="1220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971004-0159-3D4E-99C7-02E6CE27D2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62400" y="153035"/>
            <a:ext cx="5486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CFBE03-E170-E241-A6DC-40B1A503DF25}"/>
              </a:ext>
            </a:extLst>
          </p:cNvPr>
          <p:cNvCxnSpPr>
            <a:cxnSpLocks/>
          </p:cNvCxnSpPr>
          <p:nvPr/>
        </p:nvCxnSpPr>
        <p:spPr>
          <a:xfrm flipV="1">
            <a:off x="0" y="1415025"/>
            <a:ext cx="13411200" cy="1"/>
          </a:xfrm>
          <a:prstGeom prst="line">
            <a:avLst/>
          </a:prstGeom>
          <a:ln w="66675" cap="rnd">
            <a:solidFill>
              <a:schemeClr val="tx2">
                <a:lumMod val="7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FB4ADE0-5EB0-0F4F-A77C-62D64966B016}"/>
              </a:ext>
            </a:extLst>
          </p:cNvPr>
          <p:cNvSpPr txBox="1"/>
          <p:nvPr/>
        </p:nvSpPr>
        <p:spPr>
          <a:xfrm>
            <a:off x="132920" y="1481777"/>
            <a:ext cx="1314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MBA Exchange Student Life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1BBF0-889F-5B4D-AA1A-A35383A96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8" y="2189663"/>
            <a:ext cx="5746897" cy="4338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60135E-0AE2-484D-B824-85D5DFD3AB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334" y="2189663"/>
            <a:ext cx="3639878" cy="4842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388A56-FEE0-6842-9CE9-EC944D270F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122" y="2189663"/>
            <a:ext cx="3697052" cy="3863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D4B75D-5236-FE4A-9428-BCC881176A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9792" y="7529395"/>
            <a:ext cx="3701903" cy="21984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35DA3D-BCCB-5944-847A-87C6666D37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214" y="6300332"/>
            <a:ext cx="3523881" cy="23282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32B32D-B6A1-9141-8533-0D7380ABA85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20" y="7020656"/>
            <a:ext cx="5757975" cy="270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07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16730</TotalTime>
  <Words>1304</Words>
  <Application>Microsoft Macintosh PowerPoint</Application>
  <PresentationFormat>Custom</PresentationFormat>
  <Paragraphs>155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Collins, Patricia</cp:lastModifiedBy>
  <cp:revision>88</cp:revision>
  <dcterms:created xsi:type="dcterms:W3CDTF">2019-01-04T18:21:51Z</dcterms:created>
  <dcterms:modified xsi:type="dcterms:W3CDTF">2022-01-31T16:38:17Z</dcterms:modified>
</cp:coreProperties>
</file>